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3" r:id="rId3"/>
    <p:sldId id="267" r:id="rId4"/>
    <p:sldId id="293"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2" r:id="rId29"/>
    <p:sldId id="29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88"/>
    <a:srgbClr val="994708"/>
    <a:srgbClr val="6799C8"/>
    <a:srgbClr val="FFEEC6"/>
    <a:srgbClr val="EEB2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3" name="Picture 7" descr="TitleSlideIllus"/>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4098" name="Rectangle 2"/>
          <p:cNvSpPr>
            <a:spLocks noGrp="1" noChangeArrowheads="1"/>
          </p:cNvSpPr>
          <p:nvPr>
            <p:ph type="ctrTitle"/>
          </p:nvPr>
        </p:nvSpPr>
        <p:spPr>
          <a:xfrm>
            <a:off x="685800" y="3124200"/>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4191000"/>
            <a:ext cx="6400800" cy="609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AE0167C-FC05-4FDC-AE9B-0A9324F1EB5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9AE76A-FC2E-4D01-99A1-C928265FCC0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39624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057400"/>
            <a:ext cx="39624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248400" y="6248400"/>
            <a:ext cx="2133600" cy="476250"/>
          </a:xfrm>
        </p:spPr>
        <p:txBody>
          <a:bodyPr/>
          <a:lstStyle>
            <a:lvl1pPr>
              <a:defRPr/>
            </a:lvl1pPr>
          </a:lstStyle>
          <a:p>
            <a:fld id="{57A0CF6C-E1FB-449A-A885-D07E8CF6EA1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2057400"/>
            <a:ext cx="8077200" cy="4068763"/>
          </a:xfrm>
        </p:spPr>
        <p:txBody>
          <a:bodyPr/>
          <a:lstStyle/>
          <a:p>
            <a:endParaRPr lang="en-US"/>
          </a:p>
        </p:txBody>
      </p:sp>
      <p:sp>
        <p:nvSpPr>
          <p:cNvPr id="4" name="Slide Number Placeholder 3"/>
          <p:cNvSpPr>
            <a:spLocks noGrp="1"/>
          </p:cNvSpPr>
          <p:nvPr>
            <p:ph type="sldNum" sz="quarter" idx="10"/>
          </p:nvPr>
        </p:nvSpPr>
        <p:spPr>
          <a:xfrm>
            <a:off x="6248400" y="6248400"/>
            <a:ext cx="2133600" cy="476250"/>
          </a:xfrm>
        </p:spPr>
        <p:txBody>
          <a:bodyPr/>
          <a:lstStyle>
            <a:lvl1pPr>
              <a:defRPr/>
            </a:lvl1pPr>
          </a:lstStyle>
          <a:p>
            <a:fld id="{2189836C-CB00-4850-A9C5-F88ACA77B5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7DDDA4-AD8F-449A-BFFF-1AB1770338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5E8EC6F-D4D0-4FEA-A312-2F4CD960476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344E27D-9C34-4AA0-A5DC-1F4ED255007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26F3B12-F4AC-4C00-82A2-AD6A76E553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FFBDEA3-A193-427F-BEEE-279EAA79BA7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6AF2FCF-82CE-4A6A-8C7F-9815247B1F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3C58AD5-DF6A-4F55-B509-DB035EEA5A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3A29C82-CC32-44C8-B329-E4D1EDAEA76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9" name="Picture 7" descr="ContentSlide1"/>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title"/>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2057400"/>
            <a:ext cx="80772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62484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0C6E3D8-CCA8-4696-BE0F-64C39CF275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eorgia" pitchFamily="18" charset="0"/>
        </a:defRPr>
      </a:lvl2pPr>
      <a:lvl3pPr algn="ctr" rtl="0" fontAlgn="base">
        <a:spcBef>
          <a:spcPct val="0"/>
        </a:spcBef>
        <a:spcAft>
          <a:spcPct val="0"/>
        </a:spcAft>
        <a:defRPr sz="4400">
          <a:solidFill>
            <a:schemeClr val="tx2"/>
          </a:solidFill>
          <a:latin typeface="Georgia" pitchFamily="18" charset="0"/>
        </a:defRPr>
      </a:lvl3pPr>
      <a:lvl4pPr algn="ctr" rtl="0" fontAlgn="base">
        <a:spcBef>
          <a:spcPct val="0"/>
        </a:spcBef>
        <a:spcAft>
          <a:spcPct val="0"/>
        </a:spcAft>
        <a:defRPr sz="4400">
          <a:solidFill>
            <a:schemeClr val="tx2"/>
          </a:solidFill>
          <a:latin typeface="Georgia" pitchFamily="18" charset="0"/>
        </a:defRPr>
      </a:lvl4pPr>
      <a:lvl5pPr algn="ctr" rtl="0" fontAlgn="base">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5nCzs4xgI0Q"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n-US" dirty="0" smtClean="0"/>
              <a:t>Hybrid eLearning Instruction:</a:t>
            </a:r>
            <a:br>
              <a:rPr lang="en-US" dirty="0" smtClean="0"/>
            </a:br>
            <a:r>
              <a:rPr lang="en-US" dirty="0" smtClean="0"/>
              <a:t>Present and Future</a:t>
            </a:r>
            <a:endParaRPr lang="en-US" dirty="0"/>
          </a:p>
        </p:txBody>
      </p:sp>
      <p:sp>
        <p:nvSpPr>
          <p:cNvPr id="2055" name="Rectangle 7"/>
          <p:cNvSpPr>
            <a:spLocks noGrp="1" noChangeArrowheads="1"/>
          </p:cNvSpPr>
          <p:nvPr>
            <p:ph type="subTitle" idx="1"/>
          </p:nvPr>
        </p:nvSpPr>
        <p:spPr>
          <a:xfrm>
            <a:off x="1524000" y="4724400"/>
            <a:ext cx="6248400" cy="1219200"/>
          </a:xfrm>
        </p:spPr>
        <p:txBody>
          <a:bodyPr/>
          <a:lstStyle/>
          <a:p>
            <a:r>
              <a:rPr lang="en-US" sz="1400" dirty="0" smtClean="0"/>
              <a:t>Maria E. Griffith M.Ed.</a:t>
            </a:r>
          </a:p>
          <a:p>
            <a:r>
              <a:rPr lang="en-US" sz="1400" dirty="0" smtClean="0"/>
              <a:t>Assistant Professor</a:t>
            </a:r>
          </a:p>
          <a:p>
            <a:r>
              <a:rPr lang="en-US" sz="1400" dirty="0" smtClean="0"/>
              <a:t>Salt Lake Community  College</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SYLLABUS</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lvl="1"/>
            <a:r>
              <a:rPr lang="en-US" dirty="0" smtClean="0">
                <a:solidFill>
                  <a:schemeClr val="tx1"/>
                </a:solidFill>
                <a:latin typeface="+mn-lt"/>
              </a:rPr>
              <a:t>Make </a:t>
            </a:r>
            <a:r>
              <a:rPr lang="en-US" dirty="0">
                <a:solidFill>
                  <a:schemeClr val="tx1"/>
                </a:solidFill>
                <a:latin typeface="+mn-lt"/>
              </a:rPr>
              <a:t>syllabus comprehensive, review it with students in class or on a video</a:t>
            </a:r>
            <a:endParaRPr lang="en-US" sz="2000" dirty="0">
              <a:solidFill>
                <a:schemeClr val="tx1"/>
              </a:solidFill>
              <a:latin typeface="+mn-lt"/>
            </a:endParaRPr>
          </a:p>
          <a:p>
            <a:pPr lvl="1"/>
            <a:r>
              <a:rPr lang="en-US" dirty="0">
                <a:solidFill>
                  <a:schemeClr val="tx1"/>
                </a:solidFill>
                <a:latin typeface="+mn-lt"/>
              </a:rPr>
              <a:t>List the learning outcomes in syllabus</a:t>
            </a:r>
            <a:endParaRPr lang="en-US" sz="2000" dirty="0">
              <a:solidFill>
                <a:schemeClr val="tx1"/>
              </a:solidFill>
              <a:latin typeface="+mn-lt"/>
            </a:endParaRPr>
          </a:p>
          <a:p>
            <a:pPr lvl="1"/>
            <a:r>
              <a:rPr lang="en-US" dirty="0">
                <a:solidFill>
                  <a:schemeClr val="tx1"/>
                </a:solidFill>
                <a:latin typeface="+mn-lt"/>
              </a:rPr>
              <a:t>Individualize course syllabus and reading/ assignment schedule</a:t>
            </a:r>
            <a:endParaRPr lang="en-US" sz="2000" dirty="0">
              <a:solidFill>
                <a:schemeClr val="tx1"/>
              </a:solidFill>
              <a:latin typeface="+mn-lt"/>
            </a:endParaRPr>
          </a:p>
          <a:p>
            <a:pPr lvl="1"/>
            <a:r>
              <a:rPr lang="en-US" dirty="0">
                <a:solidFill>
                  <a:schemeClr val="tx1"/>
                </a:solidFill>
                <a:latin typeface="+mn-lt"/>
              </a:rPr>
              <a:t>Make the course uncluttered and easy to navigate as possible</a:t>
            </a:r>
            <a:endParaRPr lang="en-US" sz="2000" dirty="0">
              <a:solidFill>
                <a:schemeClr val="tx1"/>
              </a:solidFill>
              <a:latin typeface="+mn-lt"/>
            </a:endParaRPr>
          </a:p>
          <a:p>
            <a:pPr lvl="1"/>
            <a:r>
              <a:rPr lang="en-US" dirty="0">
                <a:solidFill>
                  <a:schemeClr val="tx1"/>
                </a:solidFill>
                <a:latin typeface="+mn-lt"/>
              </a:rPr>
              <a:t>Chunk the course into manageable sections , units, chapters or learning modules</a:t>
            </a: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SYLLABUS cont.</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lvl="1"/>
            <a:r>
              <a:rPr lang="en-US" sz="2800" dirty="0">
                <a:solidFill>
                  <a:schemeClr val="tx1"/>
                </a:solidFill>
                <a:latin typeface="+mn-lt"/>
              </a:rPr>
              <a:t>Create a checklist into each section of the course</a:t>
            </a:r>
          </a:p>
          <a:p>
            <a:pPr lvl="1"/>
            <a:r>
              <a:rPr lang="en-US" sz="2800" dirty="0">
                <a:solidFill>
                  <a:schemeClr val="tx1"/>
                </a:solidFill>
                <a:latin typeface="+mn-lt"/>
              </a:rPr>
              <a:t>Be explicit about grading criteria</a:t>
            </a:r>
          </a:p>
          <a:p>
            <a:pPr lvl="1"/>
            <a:r>
              <a:rPr lang="en-US" sz="2800" dirty="0">
                <a:solidFill>
                  <a:schemeClr val="tx1"/>
                </a:solidFill>
                <a:latin typeface="+mn-lt"/>
              </a:rPr>
              <a:t>Create low stakes or no stakes exercises</a:t>
            </a:r>
          </a:p>
          <a:p>
            <a:pPr lvl="1"/>
            <a:r>
              <a:rPr lang="en-US" sz="2800" dirty="0">
                <a:solidFill>
                  <a:schemeClr val="tx1"/>
                </a:solidFill>
                <a:latin typeface="+mn-lt"/>
              </a:rPr>
              <a:t>Create  elements of the course that appeal to more than one style of learning</a:t>
            </a:r>
          </a:p>
          <a:p>
            <a:pPr lvl="1"/>
            <a:r>
              <a:rPr lang="en-US" sz="2800" dirty="0">
                <a:solidFill>
                  <a:schemeClr val="tx1"/>
                </a:solidFill>
                <a:latin typeface="+mn-lt"/>
              </a:rPr>
              <a:t>Make effective use of online resources , including ELIE and SIRS</a:t>
            </a:r>
          </a:p>
          <a:p>
            <a:pPr lvl="1"/>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SYLLABUS cont.</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lvl="0"/>
            <a:r>
              <a:rPr lang="en-US" dirty="0">
                <a:solidFill>
                  <a:schemeClr val="tx1"/>
                </a:solidFill>
                <a:latin typeface="+mn-lt"/>
                <a:ea typeface="+mn-ea"/>
                <a:cs typeface="+mn-cs"/>
              </a:rPr>
              <a:t>Soft skills such as time management and learning styles are very important for student success; include teaching soft skills in your learning outcomes</a:t>
            </a:r>
            <a:r>
              <a:rPr lang="en-US" dirty="0" smtClean="0">
                <a:solidFill>
                  <a:schemeClr val="tx1"/>
                </a:solidFill>
                <a:latin typeface="+mn-lt"/>
                <a:ea typeface="+mn-ea"/>
                <a:cs typeface="+mn-cs"/>
              </a:rPr>
              <a:t>.</a:t>
            </a:r>
          </a:p>
          <a:p>
            <a:r>
              <a:rPr lang="en-US" sz="2400" dirty="0" smtClean="0">
                <a:solidFill>
                  <a:schemeClr val="tx1"/>
                </a:solidFill>
                <a:latin typeface="+mn-lt"/>
              </a:rPr>
              <a:t>Standardize rubric: utilize Quality Matters (marylandOnline2013) a national benchmark standards online for rubric for hybrid course design. (SLCC, 2013)</a:t>
            </a:r>
            <a:endParaRPr lang="en-US" sz="2000" dirty="0" smtClean="0">
              <a:solidFill>
                <a:schemeClr val="tx1"/>
              </a:solidFill>
              <a:latin typeface="+mn-lt"/>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a:buNone/>
            </a:pPr>
            <a:r>
              <a:rPr lang="en-US" sz="2400" dirty="0" smtClean="0">
                <a:solidFill>
                  <a:schemeClr val="tx1"/>
                </a:solidFill>
                <a:latin typeface="+mn-lt"/>
                <a:ea typeface="+mn-ea"/>
                <a:cs typeface="+mn-cs"/>
              </a:rPr>
              <a:t>    </a:t>
            </a:r>
            <a:r>
              <a:rPr lang="en-US" sz="3600" dirty="0" smtClean="0">
                <a:solidFill>
                  <a:schemeClr val="tx1"/>
                </a:solidFill>
                <a:latin typeface="+mn-lt"/>
                <a:ea typeface="+mn-ea"/>
                <a:cs typeface="+mn-cs"/>
              </a:rPr>
              <a:t>The </a:t>
            </a:r>
            <a:r>
              <a:rPr lang="en-US" sz="3600" dirty="0">
                <a:solidFill>
                  <a:schemeClr val="tx1"/>
                </a:solidFill>
                <a:latin typeface="+mn-lt"/>
                <a:ea typeface="+mn-ea"/>
                <a:cs typeface="+mn-cs"/>
              </a:rPr>
              <a:t>instructor becomes more of a facilitator as a “guide </a:t>
            </a:r>
            <a:r>
              <a:rPr lang="en-US" sz="3600" dirty="0" smtClean="0">
                <a:solidFill>
                  <a:schemeClr val="tx1"/>
                </a:solidFill>
                <a:latin typeface="+mn-lt"/>
                <a:ea typeface="+mn-ea"/>
                <a:cs typeface="+mn-cs"/>
              </a:rPr>
              <a:t>on the </a:t>
            </a:r>
            <a:r>
              <a:rPr lang="en-US" sz="3600" dirty="0">
                <a:solidFill>
                  <a:schemeClr val="tx1"/>
                </a:solidFill>
                <a:latin typeface="+mn-lt"/>
                <a:ea typeface="+mn-ea"/>
                <a:cs typeface="+mn-cs"/>
              </a:rPr>
              <a:t>side not a sage on the stage” (Bowman. 2007) Use the facilitator model for greatest success.</a:t>
            </a: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lvl="0">
              <a:buNone/>
            </a:pPr>
            <a:r>
              <a:rPr lang="en-US" sz="2400" dirty="0" smtClean="0">
                <a:solidFill>
                  <a:schemeClr val="tx1"/>
                </a:solidFill>
                <a:latin typeface="+mn-lt"/>
                <a:ea typeface="+mn-ea"/>
                <a:cs typeface="+mn-cs"/>
              </a:rPr>
              <a:t> </a:t>
            </a:r>
            <a:r>
              <a:rPr lang="en-US" sz="3200" dirty="0">
                <a:solidFill>
                  <a:schemeClr val="tx1"/>
                </a:solidFill>
                <a:latin typeface="+mn-lt"/>
                <a:ea typeface="+mn-ea"/>
                <a:cs typeface="+mn-cs"/>
              </a:rPr>
              <a:t>Use student comments to reframe or </a:t>
            </a:r>
            <a:r>
              <a:rPr lang="en-US" sz="3200" dirty="0" smtClean="0">
                <a:solidFill>
                  <a:schemeClr val="tx1"/>
                </a:solidFill>
                <a:latin typeface="+mn-lt"/>
                <a:ea typeface="+mn-ea"/>
                <a:cs typeface="+mn-cs"/>
              </a:rPr>
              <a:t>  </a:t>
            </a:r>
            <a:r>
              <a:rPr lang="en-US" sz="3200" dirty="0" smtClean="0"/>
              <a:t>de</a:t>
            </a:r>
            <a:r>
              <a:rPr lang="en-US" sz="3200" dirty="0" smtClean="0">
                <a:solidFill>
                  <a:schemeClr val="tx1"/>
                </a:solidFill>
                <a:latin typeface="+mn-lt"/>
                <a:ea typeface="+mn-ea"/>
                <a:cs typeface="+mn-cs"/>
              </a:rPr>
              <a:t>epen the </a:t>
            </a:r>
            <a:r>
              <a:rPr lang="en-US" sz="3200" dirty="0">
                <a:solidFill>
                  <a:schemeClr val="tx1"/>
                </a:solidFill>
                <a:latin typeface="+mn-lt"/>
                <a:ea typeface="+mn-ea"/>
                <a:cs typeface="+mn-cs"/>
              </a:rPr>
              <a:t>discussion.</a:t>
            </a:r>
          </a:p>
          <a:p>
            <a:pPr lvl="1"/>
            <a:r>
              <a:rPr lang="en-US" sz="3200" dirty="0">
                <a:solidFill>
                  <a:schemeClr val="tx1"/>
                </a:solidFill>
                <a:latin typeface="+mn-lt"/>
              </a:rPr>
              <a:t>Give timely feedback on discussion points</a:t>
            </a:r>
          </a:p>
          <a:p>
            <a:pPr lvl="1"/>
            <a:r>
              <a:rPr lang="en-US" sz="3200" dirty="0">
                <a:solidFill>
                  <a:schemeClr val="tx1"/>
                </a:solidFill>
                <a:latin typeface="+mn-lt"/>
              </a:rPr>
              <a:t>Use a combination of individual and group feedback to engage students.</a:t>
            </a:r>
          </a:p>
          <a:p>
            <a:pPr>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lvl="0"/>
            <a:r>
              <a:rPr lang="en-US" sz="2400" dirty="0" smtClean="0">
                <a:solidFill>
                  <a:schemeClr val="tx1"/>
                </a:solidFill>
                <a:latin typeface="+mn-lt"/>
                <a:ea typeface="+mn-ea"/>
                <a:cs typeface="+mn-cs"/>
              </a:rPr>
              <a:t> </a:t>
            </a:r>
            <a:r>
              <a:rPr lang="en-US" sz="3600" dirty="0">
                <a:solidFill>
                  <a:schemeClr val="tx1"/>
                </a:solidFill>
                <a:latin typeface="+mn-lt"/>
                <a:ea typeface="+mn-ea"/>
                <a:cs typeface="+mn-cs"/>
              </a:rPr>
              <a:t>Maintain strong lines of communication with students </a:t>
            </a:r>
          </a:p>
          <a:p>
            <a:pPr lvl="0"/>
            <a:r>
              <a:rPr lang="en-US" sz="3600" dirty="0">
                <a:solidFill>
                  <a:schemeClr val="tx1"/>
                </a:solidFill>
                <a:latin typeface="+mn-lt"/>
                <a:ea typeface="+mn-ea"/>
                <a:cs typeface="+mn-cs"/>
              </a:rPr>
              <a:t>Provide personalized student feedback</a:t>
            </a:r>
          </a:p>
          <a:p>
            <a:pPr lvl="0"/>
            <a:r>
              <a:rPr lang="en-US" sz="3600" dirty="0">
                <a:solidFill>
                  <a:schemeClr val="tx1"/>
                </a:solidFill>
                <a:latin typeface="+mn-lt"/>
                <a:ea typeface="+mn-ea"/>
                <a:cs typeface="+mn-cs"/>
              </a:rPr>
              <a:t>Turn email around quickly</a:t>
            </a:r>
          </a:p>
          <a:p>
            <a:pPr lvl="0"/>
            <a:r>
              <a:rPr lang="en-US" sz="3600" dirty="0">
                <a:solidFill>
                  <a:schemeClr val="tx1"/>
                </a:solidFill>
                <a:latin typeface="+mn-lt"/>
                <a:ea typeface="+mn-ea"/>
                <a:cs typeface="+mn-cs"/>
              </a:rPr>
              <a:t>Correct assignments quickly</a:t>
            </a: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endParaRPr lang="en-US" dirty="0" smtClean="0">
              <a:solidFill>
                <a:schemeClr val="tx1"/>
              </a:solidFill>
              <a:latin typeface="+mn-lt"/>
            </a:endParaRPr>
          </a:p>
          <a:p>
            <a:pPr>
              <a:buNone/>
            </a:pPr>
            <a:r>
              <a:rPr lang="en-US" sz="3600" dirty="0" smtClean="0">
                <a:solidFill>
                  <a:schemeClr val="tx1"/>
                </a:solidFill>
                <a:latin typeface="+mn-lt"/>
                <a:ea typeface="+mn-ea"/>
                <a:cs typeface="+mn-cs"/>
              </a:rPr>
              <a:t>   Interactivity </a:t>
            </a:r>
            <a:r>
              <a:rPr lang="en-US" sz="3600" dirty="0">
                <a:solidFill>
                  <a:schemeClr val="tx1"/>
                </a:solidFill>
                <a:latin typeface="+mn-lt"/>
                <a:ea typeface="+mn-ea"/>
                <a:cs typeface="+mn-cs"/>
              </a:rPr>
              <a:t>in online </a:t>
            </a:r>
            <a:r>
              <a:rPr lang="en-US" sz="3600" dirty="0" smtClean="0">
                <a:solidFill>
                  <a:schemeClr val="tx1"/>
                </a:solidFill>
                <a:latin typeface="+mn-lt"/>
                <a:ea typeface="+mn-ea"/>
                <a:cs typeface="+mn-cs"/>
              </a:rPr>
              <a:t>courses sometimes </a:t>
            </a:r>
            <a:r>
              <a:rPr lang="en-US" sz="3600" dirty="0">
                <a:solidFill>
                  <a:schemeClr val="tx1"/>
                </a:solidFill>
                <a:latin typeface="+mn-lt"/>
                <a:ea typeface="+mn-ea"/>
                <a:cs typeface="+mn-cs"/>
              </a:rPr>
              <a:t>exceeds face to face classroom interaction and promotes communication and relationships with diverse populations (</a:t>
            </a:r>
            <a:r>
              <a:rPr lang="en-US" sz="3600" dirty="0" err="1">
                <a:solidFill>
                  <a:schemeClr val="tx1"/>
                </a:solidFill>
                <a:latin typeface="+mn-lt"/>
                <a:ea typeface="+mn-ea"/>
                <a:cs typeface="+mn-cs"/>
              </a:rPr>
              <a:t>Martyn</a:t>
            </a:r>
            <a:r>
              <a:rPr lang="en-US" sz="3600" dirty="0">
                <a:solidFill>
                  <a:schemeClr val="tx1"/>
                </a:solidFill>
                <a:latin typeface="+mn-lt"/>
                <a:ea typeface="+mn-ea"/>
                <a:cs typeface="+mn-cs"/>
              </a:rPr>
              <a:t>, 2003).</a:t>
            </a: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447800"/>
            <a:ext cx="8077200" cy="4678363"/>
          </a:xfrm>
        </p:spPr>
        <p:txBody>
          <a:bodyPr/>
          <a:lstStyle/>
          <a:p>
            <a:pPr lvl="1"/>
            <a:endParaRPr lang="en-US" dirty="0" smtClean="0">
              <a:solidFill>
                <a:schemeClr val="tx1"/>
              </a:solidFill>
              <a:latin typeface="+mn-lt"/>
            </a:endParaRPr>
          </a:p>
          <a:p>
            <a:pPr lvl="0">
              <a:buNone/>
            </a:pPr>
            <a:r>
              <a:rPr lang="en-US" sz="3600" dirty="0" smtClean="0">
                <a:solidFill>
                  <a:schemeClr val="tx1"/>
                </a:solidFill>
                <a:latin typeface="+mn-lt"/>
                <a:ea typeface="+mn-ea"/>
                <a:cs typeface="+mn-cs"/>
              </a:rPr>
              <a:t>   </a:t>
            </a:r>
            <a:r>
              <a:rPr lang="en-US" sz="2100" dirty="0" smtClean="0">
                <a:solidFill>
                  <a:schemeClr val="tx1"/>
                </a:solidFill>
                <a:latin typeface="+mn-lt"/>
                <a:ea typeface="+mn-ea"/>
                <a:cs typeface="+mn-cs"/>
              </a:rPr>
              <a:t>Research </a:t>
            </a:r>
            <a:r>
              <a:rPr lang="en-US" sz="2100" dirty="0">
                <a:solidFill>
                  <a:schemeClr val="tx1"/>
                </a:solidFill>
                <a:latin typeface="+mn-lt"/>
                <a:ea typeface="+mn-ea"/>
                <a:cs typeface="+mn-cs"/>
              </a:rPr>
              <a:t>by Moore &amp;Thompson 1990 as cited in 2002 by Woodward and others   indicates that learning and teaching at  a distance can be successful as traditional education if these elements are present:</a:t>
            </a:r>
          </a:p>
          <a:p>
            <a:pPr lvl="1"/>
            <a:r>
              <a:rPr lang="en-US" sz="2100" dirty="0">
                <a:solidFill>
                  <a:schemeClr val="tx1"/>
                </a:solidFill>
                <a:latin typeface="+mn-lt"/>
              </a:rPr>
              <a:t>The method and technologies used are appropriate to the instructional tasks</a:t>
            </a:r>
          </a:p>
          <a:p>
            <a:pPr lvl="1"/>
            <a:r>
              <a:rPr lang="en-US" sz="2100" dirty="0">
                <a:solidFill>
                  <a:schemeClr val="tx1"/>
                </a:solidFill>
                <a:latin typeface="+mn-lt"/>
              </a:rPr>
              <a:t>There is </a:t>
            </a:r>
            <a:r>
              <a:rPr lang="en-US" sz="2100" dirty="0" smtClean="0">
                <a:solidFill>
                  <a:schemeClr val="tx1"/>
                </a:solidFill>
                <a:latin typeface="+mn-lt"/>
              </a:rPr>
              <a:t>student </a:t>
            </a:r>
            <a:r>
              <a:rPr lang="en-US" sz="2100" dirty="0">
                <a:solidFill>
                  <a:schemeClr val="tx1"/>
                </a:solidFill>
                <a:latin typeface="+mn-lt"/>
              </a:rPr>
              <a:t>to student interaction</a:t>
            </a:r>
          </a:p>
          <a:p>
            <a:pPr lvl="1"/>
            <a:r>
              <a:rPr lang="en-US" sz="2100" dirty="0">
                <a:solidFill>
                  <a:schemeClr val="tx1"/>
                </a:solidFill>
                <a:latin typeface="+mn-lt"/>
              </a:rPr>
              <a:t>There is timely teacher to student feedback. </a:t>
            </a:r>
          </a:p>
          <a:p>
            <a:pPr lvl="1"/>
            <a:r>
              <a:rPr lang="en-US" sz="2100" dirty="0">
                <a:solidFill>
                  <a:schemeClr val="tx1"/>
                </a:solidFill>
                <a:latin typeface="+mn-lt"/>
              </a:rPr>
              <a:t>Create active learning environment and capitalizes on powerful dynamics of student to student and student to faculty interaction (Hsu &amp; </a:t>
            </a:r>
            <a:r>
              <a:rPr lang="en-US" sz="2100" dirty="0" err="1">
                <a:solidFill>
                  <a:schemeClr val="tx1"/>
                </a:solidFill>
                <a:latin typeface="+mn-lt"/>
              </a:rPr>
              <a:t>Charitos</a:t>
            </a:r>
            <a:r>
              <a:rPr lang="en-US" sz="2100" dirty="0">
                <a:solidFill>
                  <a:schemeClr val="tx1"/>
                </a:solidFill>
                <a:latin typeface="+mn-lt"/>
              </a:rPr>
              <a:t>, 2003).</a:t>
            </a: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447800"/>
            <a:ext cx="8077200" cy="4678363"/>
          </a:xfrm>
        </p:spPr>
        <p:txBody>
          <a:bodyPr/>
          <a:lstStyle/>
          <a:p>
            <a:pPr lvl="1"/>
            <a:endParaRPr lang="en-US" dirty="0" smtClean="0">
              <a:solidFill>
                <a:schemeClr val="tx1"/>
              </a:solidFill>
              <a:latin typeface="+mn-lt"/>
            </a:endParaRPr>
          </a:p>
          <a:p>
            <a:pPr>
              <a:buNone/>
            </a:pPr>
            <a:r>
              <a:rPr lang="en-US" sz="3600" dirty="0" smtClean="0">
                <a:solidFill>
                  <a:schemeClr val="tx1"/>
                </a:solidFill>
                <a:latin typeface="+mn-lt"/>
                <a:ea typeface="+mn-ea"/>
                <a:cs typeface="+mn-cs"/>
              </a:rPr>
              <a:t>   </a:t>
            </a:r>
            <a:r>
              <a:rPr lang="en-US" sz="2500" dirty="0">
                <a:solidFill>
                  <a:schemeClr val="tx1"/>
                </a:solidFill>
                <a:latin typeface="+mn-lt"/>
                <a:ea typeface="+mn-ea"/>
                <a:cs typeface="+mn-cs"/>
              </a:rPr>
              <a:t>Learning communities are one of the few strategies for which most rigorous evidence is available. In general the findings are positive…Additionally students participating  in learning communities  were found to be more persistent to the following year at significantly higher rates than comparison groups who did not participate, even when controlling for differences in students background characteristics. (</a:t>
            </a:r>
            <a:r>
              <a:rPr lang="en-US" sz="2500" dirty="0" err="1">
                <a:solidFill>
                  <a:schemeClr val="tx1"/>
                </a:solidFill>
                <a:latin typeface="+mn-lt"/>
                <a:ea typeface="+mn-ea"/>
                <a:cs typeface="+mn-cs"/>
              </a:rPr>
              <a:t>Engtsrom</a:t>
            </a:r>
            <a:r>
              <a:rPr lang="en-US" sz="2500" dirty="0">
                <a:solidFill>
                  <a:schemeClr val="tx1"/>
                </a:solidFill>
                <a:latin typeface="+mn-lt"/>
                <a:ea typeface="+mn-ea"/>
                <a:cs typeface="+mn-cs"/>
              </a:rPr>
              <a:t> and Tinto 2008) </a:t>
            </a:r>
          </a:p>
          <a:p>
            <a:pPr lvl="0">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447800"/>
            <a:ext cx="8077200" cy="4678363"/>
          </a:xfrm>
        </p:spPr>
        <p:txBody>
          <a:bodyPr/>
          <a:lstStyle/>
          <a:p>
            <a:pPr lvl="1"/>
            <a:endParaRPr lang="en-US" dirty="0" smtClean="0">
              <a:solidFill>
                <a:schemeClr val="tx1"/>
              </a:solidFill>
              <a:latin typeface="+mn-lt"/>
            </a:endParaRPr>
          </a:p>
          <a:p>
            <a:pPr>
              <a:buNone/>
            </a:pPr>
            <a:r>
              <a:rPr lang="en-US" sz="3600" dirty="0" smtClean="0">
                <a:solidFill>
                  <a:schemeClr val="tx1"/>
                </a:solidFill>
                <a:latin typeface="+mn-lt"/>
                <a:ea typeface="+mn-ea"/>
                <a:cs typeface="+mn-cs"/>
              </a:rPr>
              <a:t>   </a:t>
            </a:r>
            <a:r>
              <a:rPr lang="en-US" sz="3600" dirty="0">
                <a:solidFill>
                  <a:schemeClr val="tx1"/>
                </a:solidFill>
                <a:latin typeface="+mn-lt"/>
                <a:ea typeface="+mn-ea"/>
                <a:cs typeface="+mn-cs"/>
              </a:rPr>
              <a:t>Instructor after instructor tells us that the quality of written work in Hybrid/Online classes exceeds (sometimes considerably) the quality of written work in traditional classes. </a:t>
            </a:r>
          </a:p>
          <a:p>
            <a:pPr lvl="0">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INTRODUCTION</a:t>
            </a:r>
            <a:endParaRPr lang="en-US" dirty="0"/>
          </a:p>
        </p:txBody>
      </p:sp>
      <p:sp>
        <p:nvSpPr>
          <p:cNvPr id="17411" name="Rectangle 3"/>
          <p:cNvSpPr>
            <a:spLocks noGrp="1" noChangeArrowheads="1"/>
          </p:cNvSpPr>
          <p:nvPr>
            <p:ph type="body" idx="1"/>
          </p:nvPr>
        </p:nvSpPr>
        <p:spPr/>
        <p:txBody>
          <a:bodyPr/>
          <a:lstStyle/>
          <a:p>
            <a:pPr lvl="2"/>
            <a:r>
              <a:rPr lang="en-US" sz="2800" dirty="0" smtClean="0">
                <a:solidFill>
                  <a:schemeClr val="tx1"/>
                </a:solidFill>
                <a:latin typeface="+mn-lt"/>
              </a:rPr>
              <a:t>“Helping </a:t>
            </a:r>
            <a:r>
              <a:rPr lang="en-US" sz="2800" dirty="0">
                <a:solidFill>
                  <a:schemeClr val="tx1"/>
                </a:solidFill>
                <a:latin typeface="+mn-lt"/>
              </a:rPr>
              <a:t>underprepared students prepare, prepared students advance, and advanced students excel" is intended to convey the fundamental belief that developmental education services enhance academic, personal, and professional achievement for all learners.</a:t>
            </a:r>
          </a:p>
          <a:p>
            <a:pPr lvl="2"/>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219200"/>
            <a:ext cx="8077200" cy="4906963"/>
          </a:xfrm>
        </p:spPr>
        <p:txBody>
          <a:bodyPr/>
          <a:lstStyle/>
          <a:p>
            <a:pPr lvl="1"/>
            <a:endParaRPr lang="en-US" dirty="0" smtClean="0">
              <a:solidFill>
                <a:schemeClr val="tx1"/>
              </a:solidFill>
              <a:latin typeface="+mn-lt"/>
            </a:endParaRPr>
          </a:p>
          <a:p>
            <a:pPr lvl="0">
              <a:buNone/>
            </a:pPr>
            <a:r>
              <a:rPr lang="en-US" sz="2900" dirty="0" smtClean="0">
                <a:solidFill>
                  <a:schemeClr val="tx1"/>
                </a:solidFill>
                <a:latin typeface="+mn-lt"/>
                <a:ea typeface="+mn-ea"/>
                <a:cs typeface="+mn-cs"/>
              </a:rPr>
              <a:t>   We attribute this to the fact that forum posts are read and responded to not only by the instructor, but also by peers. There are studies that support the notion that students do, in fact, put more energy into work that will be shared with their peers. Even the conventional papers seem to be better written–perhaps because a standard of good writing has been set by the peer-read forums.</a:t>
            </a: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DURING COURSE</a:t>
            </a:r>
            <a:endParaRPr lang="en-US" dirty="0"/>
          </a:p>
        </p:txBody>
      </p:sp>
      <p:sp>
        <p:nvSpPr>
          <p:cNvPr id="17411" name="Rectangle 3"/>
          <p:cNvSpPr>
            <a:spLocks noGrp="1" noChangeArrowheads="1"/>
          </p:cNvSpPr>
          <p:nvPr>
            <p:ph type="body" idx="1"/>
          </p:nvPr>
        </p:nvSpPr>
        <p:spPr>
          <a:xfrm>
            <a:off x="457200" y="1219200"/>
            <a:ext cx="8077200" cy="4906963"/>
          </a:xfrm>
        </p:spPr>
        <p:txBody>
          <a:bodyPr/>
          <a:lstStyle/>
          <a:p>
            <a:pPr lvl="1"/>
            <a:endParaRPr lang="en-US" dirty="0" smtClean="0">
              <a:solidFill>
                <a:schemeClr val="tx1"/>
              </a:solidFill>
              <a:latin typeface="+mn-lt"/>
            </a:endParaRPr>
          </a:p>
          <a:p>
            <a:pPr lvl="0"/>
            <a:r>
              <a:rPr lang="en-US" sz="2900" dirty="0" smtClean="0">
                <a:solidFill>
                  <a:schemeClr val="tx1"/>
                </a:solidFill>
                <a:latin typeface="+mn-lt"/>
                <a:ea typeface="+mn-ea"/>
                <a:cs typeface="+mn-cs"/>
              </a:rPr>
              <a:t> </a:t>
            </a:r>
            <a:r>
              <a:rPr lang="en-US" sz="3200" dirty="0">
                <a:solidFill>
                  <a:schemeClr val="tx1"/>
                </a:solidFill>
                <a:latin typeface="+mn-lt"/>
                <a:ea typeface="+mn-ea"/>
                <a:cs typeface="+mn-cs"/>
              </a:rPr>
              <a:t>Share with students your  favorite passage, writing,  or insight</a:t>
            </a:r>
          </a:p>
          <a:p>
            <a:pPr lvl="0"/>
            <a:r>
              <a:rPr lang="en-US" sz="3200" dirty="0">
                <a:solidFill>
                  <a:schemeClr val="tx1"/>
                </a:solidFill>
                <a:latin typeface="+mn-lt"/>
                <a:ea typeface="+mn-ea"/>
                <a:cs typeface="+mn-cs"/>
              </a:rPr>
              <a:t>Content of course needs to fit with instructional setting and resources</a:t>
            </a:r>
          </a:p>
          <a:p>
            <a:pPr lvl="0"/>
            <a:r>
              <a:rPr lang="en-US" sz="3200" dirty="0">
                <a:solidFill>
                  <a:schemeClr val="tx1"/>
                </a:solidFill>
                <a:latin typeface="+mn-lt"/>
                <a:ea typeface="+mn-ea"/>
                <a:cs typeface="+mn-cs"/>
              </a:rPr>
              <a:t>Learning in several different styles –reading, discussing in small groups, large groups before practicing the skill makes the information concrete</a:t>
            </a: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POST COURSE EVALUATION</a:t>
            </a:r>
            <a:endParaRPr lang="en-US" dirty="0"/>
          </a:p>
        </p:txBody>
      </p:sp>
      <p:sp>
        <p:nvSpPr>
          <p:cNvPr id="17411" name="Rectangle 3"/>
          <p:cNvSpPr>
            <a:spLocks noGrp="1" noChangeArrowheads="1"/>
          </p:cNvSpPr>
          <p:nvPr>
            <p:ph type="body" idx="1"/>
          </p:nvPr>
        </p:nvSpPr>
        <p:spPr>
          <a:xfrm>
            <a:off x="457200" y="1219200"/>
            <a:ext cx="8077200" cy="4906963"/>
          </a:xfrm>
        </p:spPr>
        <p:txBody>
          <a:bodyPr/>
          <a:lstStyle/>
          <a:p>
            <a:pPr lvl="1"/>
            <a:endParaRPr lang="en-US" dirty="0" smtClean="0">
              <a:solidFill>
                <a:schemeClr val="tx1"/>
              </a:solidFill>
              <a:latin typeface="+mn-lt"/>
            </a:endParaRPr>
          </a:p>
          <a:p>
            <a:pPr lvl="0"/>
            <a:endParaRPr lang="en-US" sz="3200" dirty="0" smtClean="0">
              <a:solidFill>
                <a:schemeClr val="tx1"/>
              </a:solidFill>
              <a:latin typeface="+mn-lt"/>
              <a:ea typeface="+mn-ea"/>
              <a:cs typeface="+mn-cs"/>
            </a:endParaRPr>
          </a:p>
          <a:p>
            <a:pPr lvl="0"/>
            <a:r>
              <a:rPr lang="en-US" sz="3200" dirty="0" smtClean="0">
                <a:solidFill>
                  <a:schemeClr val="tx1"/>
                </a:solidFill>
                <a:latin typeface="+mn-lt"/>
                <a:ea typeface="+mn-ea"/>
                <a:cs typeface="+mn-cs"/>
              </a:rPr>
              <a:t>The </a:t>
            </a:r>
            <a:r>
              <a:rPr lang="en-US" sz="3200" dirty="0">
                <a:solidFill>
                  <a:schemeClr val="tx1"/>
                </a:solidFill>
                <a:latin typeface="+mn-lt"/>
                <a:ea typeface="+mn-ea"/>
                <a:cs typeface="+mn-cs"/>
              </a:rPr>
              <a:t>numerous benefits of online instruction do not “replace the human factor in   higher education” ” (Phipps &amp; </a:t>
            </a:r>
            <a:r>
              <a:rPr lang="en-US" sz="3200" dirty="0" err="1">
                <a:solidFill>
                  <a:schemeClr val="tx1"/>
                </a:solidFill>
                <a:latin typeface="+mn-lt"/>
                <a:ea typeface="+mn-ea"/>
                <a:cs typeface="+mn-cs"/>
              </a:rPr>
              <a:t>Merisotis</a:t>
            </a:r>
            <a:r>
              <a:rPr lang="en-US" sz="3200" dirty="0">
                <a:solidFill>
                  <a:schemeClr val="tx1"/>
                </a:solidFill>
                <a:latin typeface="+mn-lt"/>
                <a:ea typeface="+mn-ea"/>
                <a:cs typeface="+mn-cs"/>
              </a:rPr>
              <a:t> 1999).</a:t>
            </a:r>
          </a:p>
          <a:p>
            <a:pPr lvl="0"/>
            <a:r>
              <a:rPr lang="en-US" sz="3200" dirty="0">
                <a:solidFill>
                  <a:schemeClr val="tx1"/>
                </a:solidFill>
                <a:latin typeface="+mn-lt"/>
                <a:ea typeface="+mn-ea"/>
                <a:cs typeface="+mn-cs"/>
              </a:rPr>
              <a:t>Students report “I studied more and learned more” </a:t>
            </a: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POST COURSE EVALUATION</a:t>
            </a:r>
            <a:endParaRPr lang="en-US" dirty="0"/>
          </a:p>
        </p:txBody>
      </p:sp>
      <p:sp>
        <p:nvSpPr>
          <p:cNvPr id="17411" name="Rectangle 3"/>
          <p:cNvSpPr>
            <a:spLocks noGrp="1" noChangeArrowheads="1"/>
          </p:cNvSpPr>
          <p:nvPr>
            <p:ph type="body" idx="1"/>
          </p:nvPr>
        </p:nvSpPr>
        <p:spPr>
          <a:xfrm>
            <a:off x="457200" y="1219200"/>
            <a:ext cx="8077200" cy="4906963"/>
          </a:xfrm>
        </p:spPr>
        <p:txBody>
          <a:bodyPr/>
          <a:lstStyle/>
          <a:p>
            <a:pPr lvl="1"/>
            <a:endParaRPr lang="en-US" dirty="0" smtClean="0">
              <a:solidFill>
                <a:schemeClr val="tx1"/>
              </a:solidFill>
              <a:latin typeface="+mn-lt"/>
            </a:endParaRPr>
          </a:p>
          <a:p>
            <a:pPr lvl="0"/>
            <a:endParaRPr lang="en-US" sz="3200" dirty="0" smtClean="0">
              <a:solidFill>
                <a:schemeClr val="tx1"/>
              </a:solidFill>
              <a:latin typeface="+mn-lt"/>
              <a:ea typeface="+mn-ea"/>
              <a:cs typeface="+mn-cs"/>
            </a:endParaRPr>
          </a:p>
          <a:p>
            <a:pPr>
              <a:buNone/>
            </a:pPr>
            <a:r>
              <a:rPr lang="en-US" sz="3200" dirty="0" smtClean="0">
                <a:solidFill>
                  <a:schemeClr val="tx1"/>
                </a:solidFill>
                <a:latin typeface="+mn-lt"/>
                <a:ea typeface="+mn-ea"/>
                <a:cs typeface="+mn-cs"/>
              </a:rPr>
              <a:t>   Students </a:t>
            </a:r>
            <a:r>
              <a:rPr lang="en-US" sz="3200" dirty="0">
                <a:solidFill>
                  <a:schemeClr val="tx1"/>
                </a:solidFill>
                <a:latin typeface="+mn-lt"/>
                <a:ea typeface="+mn-ea"/>
                <a:cs typeface="+mn-cs"/>
              </a:rPr>
              <a:t>who believe that computers are useful , easy to learn, and flexible seem more likely to be computer literate and have sufficient  knowledge to focus on the instructional content rather than becoming preoccupied with learning to use online technology. </a:t>
            </a: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POST COURSE EVALUATION</a:t>
            </a:r>
            <a:endParaRPr lang="en-US" dirty="0"/>
          </a:p>
        </p:txBody>
      </p:sp>
      <p:sp>
        <p:nvSpPr>
          <p:cNvPr id="17411" name="Rectangle 3"/>
          <p:cNvSpPr>
            <a:spLocks noGrp="1" noChangeArrowheads="1"/>
          </p:cNvSpPr>
          <p:nvPr>
            <p:ph type="body" idx="1"/>
          </p:nvPr>
        </p:nvSpPr>
        <p:spPr>
          <a:xfrm>
            <a:off x="457200" y="1524000"/>
            <a:ext cx="8077200" cy="4602163"/>
          </a:xfrm>
        </p:spPr>
        <p:txBody>
          <a:bodyPr/>
          <a:lstStyle/>
          <a:p>
            <a:pPr lvl="1"/>
            <a:endParaRPr lang="en-US" dirty="0" smtClean="0">
              <a:solidFill>
                <a:schemeClr val="tx1"/>
              </a:solidFill>
              <a:latin typeface="+mn-lt"/>
            </a:endParaRPr>
          </a:p>
          <a:p>
            <a:pPr lvl="0">
              <a:buNone/>
            </a:pPr>
            <a:r>
              <a:rPr lang="en-US" sz="3200" dirty="0" smtClean="0">
                <a:solidFill>
                  <a:schemeClr val="tx1"/>
                </a:solidFill>
                <a:latin typeface="+mn-lt"/>
                <a:ea typeface="+mn-ea"/>
                <a:cs typeface="+mn-cs"/>
              </a:rPr>
              <a:t>   </a:t>
            </a:r>
            <a:r>
              <a:rPr lang="en-US" sz="3200" dirty="0">
                <a:solidFill>
                  <a:schemeClr val="tx1"/>
                </a:solidFill>
                <a:latin typeface="+mn-lt"/>
                <a:ea typeface="+mn-ea"/>
                <a:cs typeface="+mn-cs"/>
              </a:rPr>
              <a:t>Online instruction may provide opportunities to teach with a variety of different learning style preferences and to shape instructional experiences that are beneficial to learners in a world of increasing diversity in communication and learning styles.(Schmidt &amp; Brown , 2004)</a:t>
            </a:r>
          </a:p>
          <a:p>
            <a:pPr>
              <a:buNone/>
            </a:pPr>
            <a:endParaRPr lang="en-US" sz="3200" dirty="0">
              <a:solidFill>
                <a:schemeClr val="tx1"/>
              </a:solidFill>
              <a:latin typeface="+mn-lt"/>
              <a:ea typeface="+mn-ea"/>
              <a:cs typeface="+mn-cs"/>
            </a:endParaRP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POST COURSE EVALUATION</a:t>
            </a:r>
            <a:endParaRPr lang="en-US" dirty="0"/>
          </a:p>
        </p:txBody>
      </p:sp>
      <p:sp>
        <p:nvSpPr>
          <p:cNvPr id="17411" name="Rectangle 3"/>
          <p:cNvSpPr>
            <a:spLocks noGrp="1" noChangeArrowheads="1"/>
          </p:cNvSpPr>
          <p:nvPr>
            <p:ph type="body" idx="1"/>
          </p:nvPr>
        </p:nvSpPr>
        <p:spPr>
          <a:xfrm>
            <a:off x="457200" y="1524000"/>
            <a:ext cx="8077200" cy="4602163"/>
          </a:xfrm>
        </p:spPr>
        <p:txBody>
          <a:bodyPr/>
          <a:lstStyle/>
          <a:p>
            <a:pPr lvl="1"/>
            <a:endParaRPr lang="en-US" dirty="0" smtClean="0">
              <a:solidFill>
                <a:schemeClr val="tx1"/>
              </a:solidFill>
              <a:latin typeface="+mn-lt"/>
            </a:endParaRPr>
          </a:p>
          <a:p>
            <a:pPr>
              <a:buNone/>
            </a:pPr>
            <a:r>
              <a:rPr lang="en-US" sz="3200" dirty="0" smtClean="0">
                <a:solidFill>
                  <a:schemeClr val="tx1"/>
                </a:solidFill>
                <a:latin typeface="+mn-lt"/>
                <a:ea typeface="+mn-ea"/>
                <a:cs typeface="+mn-cs"/>
              </a:rPr>
              <a:t>   </a:t>
            </a:r>
            <a:r>
              <a:rPr lang="en-US" sz="3200" dirty="0">
                <a:solidFill>
                  <a:schemeClr val="tx1"/>
                </a:solidFill>
                <a:latin typeface="+mn-lt"/>
                <a:ea typeface="+mn-ea"/>
                <a:cs typeface="+mn-cs"/>
              </a:rPr>
              <a:t>In the Sloan consortium study “Growing By Degrees”, Allen &amp; Seaman 2005 found 54 percent of academic leaders believe it takes more discipline for a student to succeed in an online course, which places </a:t>
            </a:r>
            <a:r>
              <a:rPr lang="en-US" sz="3200" dirty="0" smtClean="0">
                <a:solidFill>
                  <a:schemeClr val="tx1"/>
                </a:solidFill>
                <a:latin typeface="+mn-lt"/>
                <a:ea typeface="+mn-ea"/>
                <a:cs typeface="+mn-cs"/>
              </a:rPr>
              <a:t>additional </a:t>
            </a:r>
            <a:r>
              <a:rPr lang="en-US" sz="3200" dirty="0">
                <a:solidFill>
                  <a:schemeClr val="tx1"/>
                </a:solidFill>
                <a:latin typeface="+mn-lt"/>
                <a:ea typeface="+mn-ea"/>
                <a:cs typeface="+mn-cs"/>
              </a:rPr>
              <a:t>responsibility on students to be self directed learners.”</a:t>
            </a:r>
          </a:p>
          <a:p>
            <a:pPr lvl="0">
              <a:buNone/>
            </a:pPr>
            <a:endParaRPr lang="en-US" sz="3200" dirty="0">
              <a:solidFill>
                <a:schemeClr val="tx1"/>
              </a:solidFill>
              <a:latin typeface="+mn-lt"/>
              <a:ea typeface="+mn-ea"/>
              <a:cs typeface="+mn-cs"/>
            </a:endParaRPr>
          </a:p>
          <a:p>
            <a:pPr>
              <a:buNone/>
            </a:pPr>
            <a:endParaRPr lang="en-US" sz="3200" dirty="0">
              <a:solidFill>
                <a:schemeClr val="tx1"/>
              </a:solidFill>
              <a:latin typeface="+mn-lt"/>
              <a:ea typeface="+mn-ea"/>
              <a:cs typeface="+mn-cs"/>
            </a:endParaRP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POST COURSE EVALUATION</a:t>
            </a:r>
            <a:endParaRPr lang="en-US" dirty="0"/>
          </a:p>
        </p:txBody>
      </p:sp>
      <p:sp>
        <p:nvSpPr>
          <p:cNvPr id="17411" name="Rectangle 3"/>
          <p:cNvSpPr>
            <a:spLocks noGrp="1" noChangeArrowheads="1"/>
          </p:cNvSpPr>
          <p:nvPr>
            <p:ph type="body" idx="1"/>
          </p:nvPr>
        </p:nvSpPr>
        <p:spPr>
          <a:xfrm>
            <a:off x="457200" y="1371600"/>
            <a:ext cx="8077200" cy="4754563"/>
          </a:xfrm>
        </p:spPr>
        <p:txBody>
          <a:bodyPr/>
          <a:lstStyle/>
          <a:p>
            <a:pPr lvl="1"/>
            <a:endParaRPr lang="en-US" dirty="0" smtClean="0">
              <a:solidFill>
                <a:schemeClr val="tx1"/>
              </a:solidFill>
              <a:latin typeface="+mn-lt"/>
            </a:endParaRPr>
          </a:p>
          <a:p>
            <a:pPr lvl="0"/>
            <a:r>
              <a:rPr lang="en-US" sz="3000" dirty="0">
                <a:solidFill>
                  <a:schemeClr val="tx1"/>
                </a:solidFill>
                <a:latin typeface="+mn-lt"/>
                <a:ea typeface="+mn-ea"/>
                <a:cs typeface="+mn-cs"/>
              </a:rPr>
              <a:t>Hybrid courses may  provide access to previously underserved populations</a:t>
            </a:r>
          </a:p>
          <a:p>
            <a:pPr lvl="0"/>
            <a:r>
              <a:rPr lang="en-US" sz="3000" dirty="0">
                <a:solidFill>
                  <a:schemeClr val="tx1"/>
                </a:solidFill>
                <a:latin typeface="+mn-lt"/>
                <a:ea typeface="+mn-ea"/>
                <a:cs typeface="+mn-cs"/>
              </a:rPr>
              <a:t>Researchers recommend that  we use hybrid approach for gateway courses</a:t>
            </a:r>
          </a:p>
          <a:p>
            <a:pPr lvl="0"/>
            <a:r>
              <a:rPr lang="en-US" sz="3000" dirty="0">
                <a:solidFill>
                  <a:schemeClr val="tx1"/>
                </a:solidFill>
                <a:latin typeface="+mn-lt"/>
                <a:ea typeface="+mn-ea"/>
                <a:cs typeface="+mn-cs"/>
              </a:rPr>
              <a:t>Students are increasingly comfortable with hybrid courses. ‘Students were equally likely to complete a hybrid course as to complete a face to face course” (Xu &amp; </a:t>
            </a:r>
            <a:r>
              <a:rPr lang="en-US" sz="3000" dirty="0" err="1">
                <a:solidFill>
                  <a:schemeClr val="tx1"/>
                </a:solidFill>
                <a:latin typeface="+mn-lt"/>
                <a:ea typeface="+mn-ea"/>
                <a:cs typeface="+mn-cs"/>
              </a:rPr>
              <a:t>Jaggers</a:t>
            </a:r>
            <a:r>
              <a:rPr lang="en-US" sz="3000" dirty="0">
                <a:solidFill>
                  <a:schemeClr val="tx1"/>
                </a:solidFill>
                <a:latin typeface="+mn-lt"/>
                <a:ea typeface="+mn-ea"/>
                <a:cs typeface="+mn-cs"/>
              </a:rPr>
              <a:t>, 2011)</a:t>
            </a:r>
          </a:p>
          <a:p>
            <a:pPr lvl="0">
              <a:buNone/>
            </a:pPr>
            <a:endParaRPr lang="en-US" sz="3200" dirty="0" smtClean="0">
              <a:solidFill>
                <a:schemeClr val="tx1"/>
              </a:solidFill>
              <a:latin typeface="+mn-lt"/>
              <a:ea typeface="+mn-ea"/>
              <a:cs typeface="+mn-cs"/>
            </a:endParaRPr>
          </a:p>
          <a:p>
            <a:pPr lvl="0">
              <a:buNone/>
            </a:pPr>
            <a:r>
              <a:rPr lang="en-US" sz="3200" dirty="0" smtClean="0"/>
              <a:t> </a:t>
            </a:r>
            <a:endParaRPr lang="en-US" sz="3200" dirty="0">
              <a:solidFill>
                <a:schemeClr val="tx1"/>
              </a:solidFill>
              <a:latin typeface="+mn-lt"/>
              <a:ea typeface="+mn-ea"/>
              <a:cs typeface="+mn-cs"/>
            </a:endParaRPr>
          </a:p>
          <a:p>
            <a:pPr>
              <a:buNone/>
            </a:pPr>
            <a:endParaRPr lang="en-US" sz="3200" dirty="0">
              <a:solidFill>
                <a:schemeClr val="tx1"/>
              </a:solidFill>
              <a:latin typeface="+mn-lt"/>
              <a:ea typeface="+mn-ea"/>
              <a:cs typeface="+mn-cs"/>
            </a:endParaRP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POST COURSE EVALUATION</a:t>
            </a:r>
            <a:endParaRPr lang="en-US" dirty="0"/>
          </a:p>
        </p:txBody>
      </p:sp>
      <p:sp>
        <p:nvSpPr>
          <p:cNvPr id="17411" name="Rectangle 3"/>
          <p:cNvSpPr>
            <a:spLocks noGrp="1" noChangeArrowheads="1"/>
          </p:cNvSpPr>
          <p:nvPr>
            <p:ph type="body" idx="1"/>
          </p:nvPr>
        </p:nvSpPr>
        <p:spPr>
          <a:xfrm>
            <a:off x="457200" y="1371600"/>
            <a:ext cx="8077200" cy="4754563"/>
          </a:xfrm>
        </p:spPr>
        <p:txBody>
          <a:bodyPr/>
          <a:lstStyle/>
          <a:p>
            <a:pPr lvl="1"/>
            <a:endParaRPr lang="en-US" dirty="0" smtClean="0">
              <a:solidFill>
                <a:schemeClr val="tx1"/>
              </a:solidFill>
              <a:latin typeface="+mn-lt"/>
            </a:endParaRPr>
          </a:p>
          <a:p>
            <a:pPr>
              <a:buNone/>
            </a:pPr>
            <a:r>
              <a:rPr lang="en-US" sz="3200" dirty="0" smtClean="0">
                <a:solidFill>
                  <a:schemeClr val="tx1"/>
                </a:solidFill>
                <a:latin typeface="+mn-lt"/>
                <a:ea typeface="+mn-ea"/>
                <a:cs typeface="+mn-cs"/>
              </a:rPr>
              <a:t>   Blended</a:t>
            </a:r>
            <a:r>
              <a:rPr lang="en-US" sz="3200" dirty="0">
                <a:solidFill>
                  <a:schemeClr val="tx1"/>
                </a:solidFill>
                <a:latin typeface="+mn-lt"/>
                <a:ea typeface="+mn-ea"/>
                <a:cs typeface="+mn-cs"/>
              </a:rPr>
              <a:t>, hybrid course has the potential to help the college systematically address a number of challenges including achieving greater curricular consistency, supporting adjuncts, and promoting high impact practices like active learning, timely feedback, and civic engagement. (SLCC </a:t>
            </a:r>
            <a:r>
              <a:rPr lang="en-US" sz="3200" dirty="0" smtClean="0"/>
              <a:t>eLearning </a:t>
            </a:r>
            <a:r>
              <a:rPr lang="en-US" sz="3200" dirty="0" smtClean="0">
                <a:solidFill>
                  <a:schemeClr val="tx1"/>
                </a:solidFill>
                <a:latin typeface="+mn-lt"/>
                <a:ea typeface="+mn-ea"/>
                <a:cs typeface="+mn-cs"/>
              </a:rPr>
              <a:t>Draft </a:t>
            </a:r>
            <a:r>
              <a:rPr lang="en-US" sz="3200" dirty="0">
                <a:solidFill>
                  <a:schemeClr val="tx1"/>
                </a:solidFill>
                <a:latin typeface="+mn-lt"/>
                <a:ea typeface="+mn-ea"/>
                <a:cs typeface="+mn-cs"/>
              </a:rPr>
              <a:t>2013)</a:t>
            </a:r>
          </a:p>
          <a:p>
            <a:pPr lvl="0">
              <a:buNone/>
            </a:pPr>
            <a:endParaRPr lang="en-US" sz="3200" dirty="0">
              <a:solidFill>
                <a:schemeClr val="tx1"/>
              </a:solidFill>
              <a:latin typeface="+mn-lt"/>
              <a:ea typeface="+mn-ea"/>
              <a:cs typeface="+mn-cs"/>
            </a:endParaRPr>
          </a:p>
          <a:p>
            <a:pPr>
              <a:buNone/>
            </a:pPr>
            <a:endParaRPr lang="en-US" sz="3200" dirty="0">
              <a:solidFill>
                <a:schemeClr val="tx1"/>
              </a:solidFill>
              <a:latin typeface="+mn-lt"/>
              <a:ea typeface="+mn-ea"/>
              <a:cs typeface="+mn-cs"/>
            </a:endParaRP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4000" b="1" dirty="0" smtClean="0"/>
              <a:t/>
            </a:r>
            <a:br>
              <a:rPr lang="en-US" altLang="en-US" sz="4000" b="1" dirty="0" smtClean="0"/>
            </a:br>
            <a:r>
              <a:rPr lang="en-US" altLang="en-US" sz="4000" b="1" dirty="0" smtClean="0"/>
              <a:t> </a:t>
            </a: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304800" y="1600200"/>
            <a:ext cx="8229600" cy="4648200"/>
          </a:xfrm>
        </p:spPr>
        <p:txBody>
          <a:bodyPr/>
          <a:lstStyle/>
          <a:p>
            <a:pPr marL="0" indent="0">
              <a:buFontTx/>
              <a:buNone/>
              <a:defRPr/>
            </a:pPr>
            <a:endParaRPr lang="en-US" dirty="0" smtClean="0"/>
          </a:p>
          <a:p>
            <a:pPr algn="ctr">
              <a:buNone/>
              <a:defRPr/>
            </a:pPr>
            <a:r>
              <a:rPr lang="en-US" dirty="0" smtClean="0"/>
              <a:t>Dynamics </a:t>
            </a:r>
            <a:r>
              <a:rPr lang="en-US" dirty="0" smtClean="0"/>
              <a:t>of online work changes dramatically</a:t>
            </a:r>
          </a:p>
          <a:p>
            <a:pPr marL="0" indent="0">
              <a:buFontTx/>
              <a:buNone/>
              <a:defRPr/>
            </a:pPr>
            <a:r>
              <a:rPr lang="en-US" dirty="0"/>
              <a:t>	</a:t>
            </a:r>
            <a:r>
              <a:rPr lang="en-US" dirty="0" smtClean="0"/>
              <a:t>	       Anticipate change</a:t>
            </a:r>
          </a:p>
          <a:p>
            <a:pPr marL="0" indent="0" algn="ctr">
              <a:buFontTx/>
              <a:buNone/>
              <a:defRPr/>
            </a:pPr>
            <a:r>
              <a:rPr lang="en-US" dirty="0"/>
              <a:t> </a:t>
            </a:r>
            <a:r>
              <a:rPr lang="en-US" dirty="0" smtClean="0"/>
              <a:t>      </a:t>
            </a:r>
            <a:r>
              <a:rPr lang="en-US" sz="2000" dirty="0">
                <a:hlinkClick r:id="rId2"/>
              </a:rPr>
              <a:t>https://</a:t>
            </a:r>
            <a:r>
              <a:rPr lang="en-US" sz="2000" dirty="0" smtClean="0">
                <a:hlinkClick r:id="rId2"/>
              </a:rPr>
              <a:t>www.youtube.com/watch?v=5nCzs4xgI0Q</a:t>
            </a:r>
            <a:r>
              <a:rPr lang="en-US" sz="2000" dirty="0" smtClean="0"/>
              <a:t> </a:t>
            </a:r>
            <a:endParaRPr lang="en-US" sz="2000" dirty="0"/>
          </a:p>
          <a:p>
            <a:pPr marL="0" indent="0">
              <a:buFontTx/>
              <a:buNone/>
              <a:defRPr/>
            </a:pPr>
            <a:endParaRPr lang="en-US" sz="2000" dirty="0" smtClean="0"/>
          </a:p>
          <a:p>
            <a:pPr>
              <a:buFont typeface="Wingdings" panose="05000000000000000000" pitchFamily="2" charset="2"/>
              <a:buChar char="ü"/>
              <a:defRPr/>
            </a:pPr>
            <a:endParaRPr lang="en-US" dirty="0"/>
          </a:p>
          <a:p>
            <a:pPr>
              <a:buFont typeface="Wingdings" panose="05000000000000000000" pitchFamily="2" charset="2"/>
              <a:buChar char="ü"/>
              <a:defRPr/>
            </a:pPr>
            <a:endParaRPr lang="en-US" dirty="0" smtClean="0"/>
          </a:p>
          <a:p>
            <a:pPr marL="0" indent="0">
              <a:buFontTx/>
              <a:buNone/>
              <a:defRPr/>
            </a:pPr>
            <a:endParaRPr lang="en-US" dirty="0"/>
          </a:p>
          <a:p>
            <a:pPr marL="0" indent="0">
              <a:buFontTx/>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FINAL THOUGHTS</a:t>
            </a:r>
            <a:endParaRPr lang="en-US" dirty="0"/>
          </a:p>
        </p:txBody>
      </p:sp>
      <p:sp>
        <p:nvSpPr>
          <p:cNvPr id="17411" name="Rectangle 3"/>
          <p:cNvSpPr>
            <a:spLocks noGrp="1" noChangeArrowheads="1"/>
          </p:cNvSpPr>
          <p:nvPr>
            <p:ph type="body" idx="1"/>
          </p:nvPr>
        </p:nvSpPr>
        <p:spPr>
          <a:xfrm>
            <a:off x="457200" y="1371600"/>
            <a:ext cx="8077200" cy="4754563"/>
          </a:xfrm>
        </p:spPr>
        <p:txBody>
          <a:bodyPr/>
          <a:lstStyle/>
          <a:p>
            <a:pPr lvl="1"/>
            <a:endParaRPr lang="en-US" dirty="0" smtClean="0">
              <a:solidFill>
                <a:schemeClr val="tx1"/>
              </a:solidFill>
              <a:latin typeface="+mn-lt"/>
            </a:endParaRPr>
          </a:p>
          <a:p>
            <a:pPr lvl="0"/>
            <a:r>
              <a:rPr lang="en-US" sz="3200" dirty="0" smtClean="0">
                <a:solidFill>
                  <a:schemeClr val="tx1"/>
                </a:solidFill>
                <a:latin typeface="+mn-lt"/>
                <a:ea typeface="+mn-ea"/>
                <a:cs typeface="+mn-cs"/>
              </a:rPr>
              <a:t> In </a:t>
            </a:r>
            <a:r>
              <a:rPr lang="en-US" sz="3200" dirty="0">
                <a:solidFill>
                  <a:schemeClr val="tx1"/>
                </a:solidFill>
                <a:latin typeface="+mn-lt"/>
                <a:ea typeface="+mn-ea"/>
                <a:cs typeface="+mn-cs"/>
              </a:rPr>
              <a:t>summary the hybrid learning model offers the best aspects of distance learning and face to face classroom interaction (</a:t>
            </a:r>
            <a:r>
              <a:rPr lang="en-US" sz="3200" dirty="0" err="1">
                <a:solidFill>
                  <a:schemeClr val="tx1"/>
                </a:solidFill>
                <a:latin typeface="+mn-lt"/>
                <a:ea typeface="+mn-ea"/>
                <a:cs typeface="+mn-cs"/>
              </a:rPr>
              <a:t>Martyn</a:t>
            </a:r>
            <a:r>
              <a:rPr lang="en-US" sz="3200" dirty="0">
                <a:solidFill>
                  <a:schemeClr val="tx1"/>
                </a:solidFill>
                <a:latin typeface="+mn-lt"/>
                <a:ea typeface="+mn-ea"/>
                <a:cs typeface="+mn-cs"/>
              </a:rPr>
              <a:t>, 2003).</a:t>
            </a:r>
          </a:p>
          <a:p>
            <a:pPr lvl="0"/>
            <a:r>
              <a:rPr lang="en-US" sz="3200" dirty="0">
                <a:solidFill>
                  <a:schemeClr val="tx1"/>
                </a:solidFill>
                <a:latin typeface="+mn-lt"/>
                <a:ea typeface="+mn-ea"/>
                <a:cs typeface="+mn-cs"/>
              </a:rPr>
              <a:t>NADE motto "Helping underprepared students prepare, prepared students advance, and advanced students excel" </a:t>
            </a:r>
          </a:p>
          <a:p>
            <a:pPr>
              <a:buNone/>
            </a:pPr>
            <a:endParaRPr lang="en-US" sz="3200" dirty="0">
              <a:solidFill>
                <a:schemeClr val="tx1"/>
              </a:solidFill>
              <a:latin typeface="+mn-lt"/>
              <a:ea typeface="+mn-ea"/>
              <a:cs typeface="+mn-cs"/>
            </a:endParaRPr>
          </a:p>
          <a:p>
            <a:pPr lvl="0">
              <a:buNone/>
            </a:pPr>
            <a:endParaRPr lang="en-US" sz="3200" dirty="0">
              <a:solidFill>
                <a:schemeClr val="tx1"/>
              </a:solidFill>
              <a:latin typeface="+mn-lt"/>
              <a:ea typeface="+mn-ea"/>
              <a:cs typeface="+mn-cs"/>
            </a:endParaRPr>
          </a:p>
          <a:p>
            <a:pPr>
              <a:buNone/>
            </a:pPr>
            <a:endParaRPr lang="en-US" sz="3200" dirty="0">
              <a:solidFill>
                <a:schemeClr val="tx1"/>
              </a:solidFill>
              <a:latin typeface="+mn-lt"/>
              <a:ea typeface="+mn-ea"/>
              <a:cs typeface="+mn-cs"/>
            </a:endParaRPr>
          </a:p>
          <a:p>
            <a:pPr lvl="0">
              <a:buNone/>
            </a:pPr>
            <a:endParaRPr lang="en-US" sz="2900" dirty="0">
              <a:solidFill>
                <a:schemeClr val="tx1"/>
              </a:solidFill>
              <a:latin typeface="+mn-lt"/>
              <a:ea typeface="+mn-ea"/>
              <a:cs typeface="+mn-cs"/>
            </a:endParaRPr>
          </a:p>
          <a:p>
            <a:pPr>
              <a:buNone/>
            </a:pPr>
            <a:endParaRPr lang="en-US" sz="3600" dirty="0">
              <a:solidFill>
                <a:schemeClr val="tx1"/>
              </a:solidFill>
              <a:latin typeface="+mn-lt"/>
              <a:ea typeface="+mn-ea"/>
              <a:cs typeface="+mn-cs"/>
            </a:endParaRPr>
          </a:p>
          <a:p>
            <a:pPr lvl="0">
              <a:buNone/>
            </a:pPr>
            <a:endParaRPr lang="en-US" sz="3600" dirty="0">
              <a:solidFill>
                <a:schemeClr val="tx1"/>
              </a:solidFill>
              <a:latin typeface="+mn-lt"/>
              <a:ea typeface="+mn-ea"/>
              <a:cs typeface="+mn-cs"/>
            </a:endParaRPr>
          </a:p>
          <a:p>
            <a:pPr lvl="0">
              <a:buNone/>
            </a:pPr>
            <a:endParaRPr lang="en-US" sz="2400" dirty="0">
              <a:solidFill>
                <a:schemeClr val="tx1"/>
              </a:solidFill>
              <a:latin typeface="+mn-lt"/>
              <a:ea typeface="+mn-ea"/>
              <a:cs typeface="+mn-cs"/>
            </a:endParaRPr>
          </a:p>
          <a:p>
            <a:pPr lvl="1">
              <a:buNone/>
            </a:pP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INTRODUCTION</a:t>
            </a:r>
            <a:endParaRPr lang="en-US" dirty="0"/>
          </a:p>
        </p:txBody>
      </p:sp>
      <p:sp>
        <p:nvSpPr>
          <p:cNvPr id="17411" name="Rectangle 3"/>
          <p:cNvSpPr>
            <a:spLocks noGrp="1" noChangeArrowheads="1"/>
          </p:cNvSpPr>
          <p:nvPr>
            <p:ph type="body" idx="1"/>
          </p:nvPr>
        </p:nvSpPr>
        <p:spPr/>
        <p:txBody>
          <a:bodyPr/>
          <a:lstStyle/>
          <a:p>
            <a:pPr lvl="2">
              <a:buNone/>
            </a:pPr>
            <a:r>
              <a:rPr lang="en-US" sz="2800" dirty="0" smtClean="0">
                <a:solidFill>
                  <a:schemeClr val="tx1"/>
                </a:solidFill>
                <a:latin typeface="+mn-lt"/>
              </a:rPr>
              <a:t>.</a:t>
            </a:r>
            <a:endParaRPr lang="en-US" sz="2800" dirty="0">
              <a:solidFill>
                <a:schemeClr val="tx1"/>
              </a:solidFill>
              <a:latin typeface="+mn-lt"/>
            </a:endParaRPr>
          </a:p>
          <a:p>
            <a:pPr lvl="2"/>
            <a:r>
              <a:rPr lang="en-US" sz="2800" dirty="0">
                <a:solidFill>
                  <a:schemeClr val="tx1"/>
                </a:solidFill>
                <a:latin typeface="+mn-lt"/>
              </a:rPr>
              <a:t>Hybrid/Online Learning courses are emerging as an effective vehicle to reach and teach the developmental education student.</a:t>
            </a:r>
          </a:p>
          <a:p>
            <a:pPr lvl="2"/>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ectionSlid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5"/>
          <p:cNvSpPr>
            <a:spLocks noGrp="1" noChangeArrowheads="1"/>
          </p:cNvSpPr>
          <p:nvPr>
            <p:ph type="ctrTitle"/>
          </p:nvPr>
        </p:nvSpPr>
        <p:spPr>
          <a:xfrm>
            <a:off x="685800" y="457200"/>
            <a:ext cx="7772400" cy="1143000"/>
          </a:xfrm>
        </p:spPr>
        <p:txBody>
          <a:bodyPr/>
          <a:lstStyle/>
          <a:p>
            <a:pPr eaLnBrk="1" hangingPunct="1"/>
            <a:r>
              <a:rPr lang="en-US" altLang="en-US" smtClean="0"/>
              <a:t>First Reaction</a:t>
            </a:r>
            <a:br>
              <a:rPr lang="en-US" altLang="en-US" smtClean="0"/>
            </a:br>
            <a:r>
              <a:rPr lang="en-US" altLang="en-US" sz="3200" smtClean="0"/>
              <a:t>Reality Check</a:t>
            </a:r>
          </a:p>
        </p:txBody>
      </p:sp>
      <p:pic>
        <p:nvPicPr>
          <p:cNvPr id="6148" name="Picture 2"/>
          <p:cNvPicPr>
            <a:picLocks noChangeAspect="1" noChangeArrowheads="1"/>
          </p:cNvPicPr>
          <p:nvPr/>
        </p:nvPicPr>
        <p:blipFill>
          <a:blip r:embed="rId3" cstate="print"/>
          <a:srcRect/>
          <a:stretch>
            <a:fillRect/>
          </a:stretch>
        </p:blipFill>
        <p:spPr bwMode="auto">
          <a:xfrm>
            <a:off x="1752600" y="1600200"/>
            <a:ext cx="5294313" cy="403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DEFINITIONS</a:t>
            </a:r>
            <a:endParaRPr lang="en-US" dirty="0"/>
          </a:p>
        </p:txBody>
      </p:sp>
      <p:sp>
        <p:nvSpPr>
          <p:cNvPr id="17411" name="Rectangle 3"/>
          <p:cNvSpPr>
            <a:spLocks noGrp="1" noChangeArrowheads="1"/>
          </p:cNvSpPr>
          <p:nvPr>
            <p:ph type="body" idx="1"/>
          </p:nvPr>
        </p:nvSpPr>
        <p:spPr>
          <a:xfrm>
            <a:off x="457200" y="1371600"/>
            <a:ext cx="8077200" cy="4754563"/>
          </a:xfrm>
        </p:spPr>
        <p:txBody>
          <a:bodyPr/>
          <a:lstStyle/>
          <a:p>
            <a:pPr lvl="2">
              <a:buNone/>
            </a:pPr>
            <a:r>
              <a:rPr lang="en-US" sz="2800" dirty="0" smtClean="0">
                <a:solidFill>
                  <a:schemeClr val="tx1"/>
                </a:solidFill>
                <a:latin typeface="+mn-lt"/>
              </a:rPr>
              <a:t>.</a:t>
            </a:r>
            <a:endParaRPr lang="en-US" sz="2800" dirty="0">
              <a:solidFill>
                <a:schemeClr val="tx1"/>
              </a:solidFill>
              <a:latin typeface="+mn-lt"/>
            </a:endParaRPr>
          </a:p>
          <a:p>
            <a:pPr lvl="0"/>
            <a:endParaRPr lang="en-US" sz="2300" b="1" dirty="0" smtClean="0">
              <a:solidFill>
                <a:schemeClr val="tx1"/>
              </a:solidFill>
              <a:latin typeface="+mn-lt"/>
              <a:ea typeface="+mn-ea"/>
              <a:cs typeface="+mn-cs"/>
            </a:endParaRPr>
          </a:p>
          <a:p>
            <a:pPr lvl="0"/>
            <a:r>
              <a:rPr lang="en-US" sz="2300" b="1" dirty="0" smtClean="0">
                <a:solidFill>
                  <a:schemeClr val="tx1"/>
                </a:solidFill>
                <a:latin typeface="+mn-lt"/>
                <a:ea typeface="+mn-ea"/>
                <a:cs typeface="+mn-cs"/>
              </a:rPr>
              <a:t>eLearning</a:t>
            </a:r>
            <a:r>
              <a:rPr lang="en-US" sz="2300" dirty="0" smtClean="0">
                <a:solidFill>
                  <a:schemeClr val="tx1"/>
                </a:solidFill>
                <a:latin typeface="+mn-lt"/>
                <a:ea typeface="+mn-ea"/>
                <a:cs typeface="+mn-cs"/>
              </a:rPr>
              <a:t> </a:t>
            </a:r>
            <a:r>
              <a:rPr lang="en-US" sz="2300" dirty="0">
                <a:solidFill>
                  <a:schemeClr val="tx1"/>
                </a:solidFill>
                <a:latin typeface="+mn-lt"/>
                <a:ea typeface="+mn-ea"/>
                <a:cs typeface="+mn-cs"/>
              </a:rPr>
              <a:t>Learning conducted via electronic media, typically on the Internet.</a:t>
            </a:r>
          </a:p>
          <a:p>
            <a:pPr lvl="0"/>
            <a:r>
              <a:rPr lang="en-US" sz="2300" b="1" dirty="0">
                <a:solidFill>
                  <a:schemeClr val="tx1"/>
                </a:solidFill>
                <a:latin typeface="+mn-lt"/>
                <a:ea typeface="+mn-ea"/>
                <a:cs typeface="+mn-cs"/>
              </a:rPr>
              <a:t>Online learning </a:t>
            </a:r>
            <a:r>
              <a:rPr lang="en-US" sz="2300" dirty="0">
                <a:solidFill>
                  <a:schemeClr val="tx1"/>
                </a:solidFill>
                <a:latin typeface="+mn-lt"/>
                <a:ea typeface="+mn-ea"/>
                <a:cs typeface="+mn-cs"/>
              </a:rPr>
              <a:t> A course is considered "online" when </a:t>
            </a:r>
            <a:r>
              <a:rPr lang="en-US" sz="2300" b="1" u="sng" dirty="0">
                <a:solidFill>
                  <a:schemeClr val="tx1"/>
                </a:solidFill>
                <a:latin typeface="+mn-lt"/>
                <a:ea typeface="+mn-ea"/>
                <a:cs typeface="+mn-cs"/>
              </a:rPr>
              <a:t>all</a:t>
            </a:r>
            <a:r>
              <a:rPr lang="en-US" sz="2300" dirty="0">
                <a:solidFill>
                  <a:schemeClr val="tx1"/>
                </a:solidFill>
                <a:latin typeface="+mn-lt"/>
                <a:ea typeface="+mn-ea"/>
                <a:cs typeface="+mn-cs"/>
              </a:rPr>
              <a:t> course instruction and information is available at a distance. </a:t>
            </a:r>
          </a:p>
          <a:p>
            <a:pPr lvl="0"/>
            <a:r>
              <a:rPr lang="en-US" sz="2300" b="1" dirty="0">
                <a:solidFill>
                  <a:schemeClr val="tx1"/>
                </a:solidFill>
                <a:latin typeface="+mn-lt"/>
                <a:ea typeface="+mn-ea"/>
                <a:cs typeface="+mn-cs"/>
              </a:rPr>
              <a:t>Hybrid learning</a:t>
            </a:r>
            <a:r>
              <a:rPr lang="en-US" sz="2300" dirty="0">
                <a:solidFill>
                  <a:schemeClr val="tx1"/>
                </a:solidFill>
                <a:latin typeface="+mn-lt"/>
                <a:ea typeface="+mn-ea"/>
                <a:cs typeface="+mn-cs"/>
              </a:rPr>
              <a:t> bridges the gap between traditional learning and online instruction, providing the best of both worlds for students and instructors by utilizing technology and face to face instruction (</a:t>
            </a:r>
            <a:r>
              <a:rPr lang="en-US" sz="2300" dirty="0" err="1">
                <a:solidFill>
                  <a:schemeClr val="tx1"/>
                </a:solidFill>
                <a:latin typeface="+mn-lt"/>
                <a:ea typeface="+mn-ea"/>
                <a:cs typeface="+mn-cs"/>
              </a:rPr>
              <a:t>Martyn</a:t>
            </a:r>
            <a:r>
              <a:rPr lang="en-US" sz="2300" dirty="0">
                <a:solidFill>
                  <a:schemeClr val="tx1"/>
                </a:solidFill>
                <a:latin typeface="+mn-lt"/>
                <a:ea typeface="+mn-ea"/>
                <a:cs typeface="+mn-cs"/>
              </a:rPr>
              <a:t>, 2003).</a:t>
            </a:r>
          </a:p>
          <a:p>
            <a:pPr lvl="2">
              <a:buNone/>
            </a:pPr>
            <a:r>
              <a:rPr lang="en-US" sz="2300" dirty="0" smtClean="0">
                <a:solidFill>
                  <a:schemeClr val="tx1"/>
                </a:solidFill>
                <a:latin typeface="+mn-lt"/>
              </a:rPr>
              <a:t>.</a:t>
            </a:r>
            <a:endParaRPr lang="en-US" sz="2300" dirty="0">
              <a:solidFill>
                <a:schemeClr val="tx1"/>
              </a:solidFill>
              <a:latin typeface="+mn-lt"/>
            </a:endParaRPr>
          </a:p>
          <a:p>
            <a:pPr lvl="2"/>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PREMISE</a:t>
            </a:r>
            <a:endParaRPr lang="en-US" dirty="0"/>
          </a:p>
        </p:txBody>
      </p:sp>
      <p:sp>
        <p:nvSpPr>
          <p:cNvPr id="17411" name="Rectangle 3"/>
          <p:cNvSpPr>
            <a:spLocks noGrp="1" noChangeArrowheads="1"/>
          </p:cNvSpPr>
          <p:nvPr>
            <p:ph type="body" idx="1"/>
          </p:nvPr>
        </p:nvSpPr>
        <p:spPr/>
        <p:txBody>
          <a:bodyPr/>
          <a:lstStyle/>
          <a:p>
            <a:pPr lvl="2">
              <a:buNone/>
            </a:pPr>
            <a:r>
              <a:rPr lang="en-US" sz="2800" dirty="0" smtClean="0">
                <a:solidFill>
                  <a:schemeClr val="tx1"/>
                </a:solidFill>
                <a:latin typeface="+mn-lt"/>
              </a:rPr>
              <a:t>.</a:t>
            </a:r>
            <a:endParaRPr lang="en-US" sz="2800" dirty="0">
              <a:solidFill>
                <a:schemeClr val="tx1"/>
              </a:solidFill>
              <a:latin typeface="+mn-lt"/>
            </a:endParaRPr>
          </a:p>
          <a:p>
            <a:pPr lvl="2">
              <a:buNone/>
            </a:pPr>
            <a:r>
              <a:rPr lang="en-US" sz="2800" dirty="0" smtClean="0">
                <a:solidFill>
                  <a:schemeClr val="tx1"/>
                </a:solidFill>
                <a:latin typeface="+mn-lt"/>
              </a:rPr>
              <a:t>  With </a:t>
            </a:r>
            <a:r>
              <a:rPr lang="en-US" sz="2800" dirty="0">
                <a:solidFill>
                  <a:schemeClr val="tx1"/>
                </a:solidFill>
                <a:latin typeface="+mn-lt"/>
              </a:rPr>
              <a:t>growing competition in an increasingly global market, American colleges and universities face an escalating challenge of offering quality education in the 21</a:t>
            </a:r>
            <a:r>
              <a:rPr lang="en-US" sz="2800" baseline="30000" dirty="0">
                <a:solidFill>
                  <a:schemeClr val="tx1"/>
                </a:solidFill>
                <a:latin typeface="+mn-lt"/>
              </a:rPr>
              <a:t>st</a:t>
            </a:r>
            <a:r>
              <a:rPr lang="en-US" sz="2800" dirty="0">
                <a:solidFill>
                  <a:schemeClr val="tx1"/>
                </a:solidFill>
                <a:latin typeface="+mn-lt"/>
              </a:rPr>
              <a:t> century. Time constraints for students who are balancing family responsibilities and full time jobs create a need for flexible instructional alternatives.  </a:t>
            </a:r>
          </a:p>
          <a:p>
            <a:pPr lvl="2">
              <a:buNone/>
            </a:pP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PREMISE</a:t>
            </a:r>
            <a:endParaRPr lang="en-US" dirty="0"/>
          </a:p>
        </p:txBody>
      </p:sp>
      <p:sp>
        <p:nvSpPr>
          <p:cNvPr id="17411" name="Rectangle 3"/>
          <p:cNvSpPr>
            <a:spLocks noGrp="1" noChangeArrowheads="1"/>
          </p:cNvSpPr>
          <p:nvPr>
            <p:ph type="body" idx="1"/>
          </p:nvPr>
        </p:nvSpPr>
        <p:spPr/>
        <p:txBody>
          <a:bodyPr/>
          <a:lstStyle/>
          <a:p>
            <a:pPr lvl="2">
              <a:buNone/>
            </a:pPr>
            <a:r>
              <a:rPr lang="en-US" sz="2800" dirty="0" smtClean="0">
                <a:solidFill>
                  <a:schemeClr val="tx1"/>
                </a:solidFill>
                <a:latin typeface="+mn-lt"/>
              </a:rPr>
              <a:t>.</a:t>
            </a:r>
            <a:endParaRPr lang="en-US" sz="2800" dirty="0">
              <a:solidFill>
                <a:schemeClr val="tx1"/>
              </a:solidFill>
              <a:latin typeface="+mn-lt"/>
            </a:endParaRPr>
          </a:p>
          <a:p>
            <a:pPr lvl="0"/>
            <a:r>
              <a:rPr lang="en-US" sz="2800" dirty="0" smtClean="0">
                <a:solidFill>
                  <a:schemeClr val="tx1"/>
                </a:solidFill>
                <a:latin typeface="+mn-lt"/>
              </a:rPr>
              <a:t> </a:t>
            </a:r>
            <a:r>
              <a:rPr lang="en-US" dirty="0">
                <a:solidFill>
                  <a:schemeClr val="tx1"/>
                </a:solidFill>
                <a:latin typeface="+mn-lt"/>
                <a:ea typeface="+mn-ea"/>
                <a:cs typeface="+mn-cs"/>
              </a:rPr>
              <a:t>Students can learn any place any time.</a:t>
            </a:r>
            <a:endParaRPr lang="en-US" sz="2400" dirty="0">
              <a:solidFill>
                <a:schemeClr val="tx1"/>
              </a:solidFill>
              <a:latin typeface="+mn-lt"/>
              <a:ea typeface="+mn-ea"/>
              <a:cs typeface="+mn-cs"/>
            </a:endParaRPr>
          </a:p>
          <a:p>
            <a:pPr lvl="0"/>
            <a:r>
              <a:rPr lang="en-US" dirty="0">
                <a:solidFill>
                  <a:schemeClr val="tx1"/>
                </a:solidFill>
                <a:latin typeface="+mn-lt"/>
                <a:ea typeface="+mn-ea"/>
                <a:cs typeface="+mn-cs"/>
              </a:rPr>
              <a:t>Impractical and impossible distances are overcome with online and hybrid courses (</a:t>
            </a:r>
            <a:r>
              <a:rPr lang="en-US" dirty="0" err="1">
                <a:solidFill>
                  <a:schemeClr val="tx1"/>
                </a:solidFill>
                <a:latin typeface="+mn-lt"/>
                <a:ea typeface="+mn-ea"/>
                <a:cs typeface="+mn-cs"/>
              </a:rPr>
              <a:t>Lubinsky</a:t>
            </a:r>
            <a:r>
              <a:rPr lang="en-US" dirty="0">
                <a:solidFill>
                  <a:schemeClr val="tx1"/>
                </a:solidFill>
                <a:latin typeface="+mn-lt"/>
                <a:ea typeface="+mn-ea"/>
                <a:cs typeface="+mn-cs"/>
              </a:rPr>
              <a:t> &amp; Green, 2011).</a:t>
            </a:r>
            <a:endParaRPr lang="en-US" sz="2400" dirty="0">
              <a:solidFill>
                <a:schemeClr val="tx1"/>
              </a:solidFill>
              <a:latin typeface="+mn-lt"/>
              <a:ea typeface="+mn-ea"/>
              <a:cs typeface="+mn-cs"/>
            </a:endParaRPr>
          </a:p>
          <a:p>
            <a:pPr lvl="0"/>
            <a:r>
              <a:rPr lang="en-US" dirty="0">
                <a:solidFill>
                  <a:schemeClr val="tx1"/>
                </a:solidFill>
                <a:latin typeface="+mn-lt"/>
                <a:ea typeface="+mn-ea"/>
                <a:cs typeface="+mn-cs"/>
              </a:rPr>
              <a:t>Additionally before the  work day, noon, and early evening after work may be very good time frames for hybrid classes</a:t>
            </a:r>
            <a:endParaRPr lang="en-US" sz="2400" dirty="0">
              <a:solidFill>
                <a:schemeClr val="tx1"/>
              </a:solidFill>
              <a:latin typeface="+mn-lt"/>
              <a:ea typeface="+mn-ea"/>
              <a:cs typeface="+mn-cs"/>
            </a:endParaRPr>
          </a:p>
          <a:p>
            <a:pPr lvl="2">
              <a:buNone/>
            </a:pPr>
            <a:endParaRPr lang="en-US" sz="2800" dirty="0">
              <a:solidFill>
                <a:schemeClr val="tx1"/>
              </a:solidFill>
              <a:latin typeface="+mn-lt"/>
            </a:endParaRPr>
          </a:p>
          <a:p>
            <a:pPr lvl="2">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PREPARATION</a:t>
            </a:r>
            <a:endParaRPr lang="en-US" dirty="0"/>
          </a:p>
        </p:txBody>
      </p:sp>
      <p:sp>
        <p:nvSpPr>
          <p:cNvPr id="17411" name="Rectangle 3"/>
          <p:cNvSpPr>
            <a:spLocks noGrp="1" noChangeArrowheads="1"/>
          </p:cNvSpPr>
          <p:nvPr>
            <p:ph type="body" idx="1"/>
          </p:nvPr>
        </p:nvSpPr>
        <p:spPr/>
        <p:txBody>
          <a:bodyPr/>
          <a:lstStyle/>
          <a:p>
            <a:pPr lvl="2">
              <a:buNone/>
            </a:pPr>
            <a:endParaRPr lang="en-US" sz="2800" dirty="0">
              <a:solidFill>
                <a:schemeClr val="tx1"/>
              </a:solidFill>
              <a:latin typeface="+mn-lt"/>
            </a:endParaRPr>
          </a:p>
          <a:p>
            <a:pPr lvl="2"/>
            <a:r>
              <a:rPr lang="en-US" sz="4000" dirty="0" smtClean="0"/>
              <a:t>Introductory Letter</a:t>
            </a:r>
          </a:p>
          <a:p>
            <a:pPr lvl="2"/>
            <a:r>
              <a:rPr lang="en-US" sz="4000" dirty="0" smtClean="0"/>
              <a:t>Inventory</a:t>
            </a:r>
          </a:p>
          <a:p>
            <a:pPr lvl="2"/>
            <a:r>
              <a:rPr lang="en-US" sz="4000" dirty="0" smtClean="0"/>
              <a:t>Q and A</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COURSE WEB SITE</a:t>
            </a:r>
            <a:endParaRPr lang="en-US" dirty="0"/>
          </a:p>
        </p:txBody>
      </p:sp>
      <p:sp>
        <p:nvSpPr>
          <p:cNvPr id="17411" name="Rectangle 3"/>
          <p:cNvSpPr>
            <a:spLocks noGrp="1" noChangeArrowheads="1"/>
          </p:cNvSpPr>
          <p:nvPr>
            <p:ph type="body" idx="1"/>
          </p:nvPr>
        </p:nvSpPr>
        <p:spPr>
          <a:xfrm>
            <a:off x="457200" y="1752600"/>
            <a:ext cx="8077200" cy="4373563"/>
          </a:xfrm>
        </p:spPr>
        <p:txBody>
          <a:bodyPr/>
          <a:lstStyle/>
          <a:p>
            <a:pPr lvl="1"/>
            <a:r>
              <a:rPr lang="en-US" dirty="0">
                <a:solidFill>
                  <a:schemeClr val="tx1"/>
                </a:solidFill>
                <a:latin typeface="+mn-lt"/>
              </a:rPr>
              <a:t>Use a management system     </a:t>
            </a:r>
            <a:endParaRPr lang="en-US" sz="2000" dirty="0">
              <a:solidFill>
                <a:schemeClr val="tx1"/>
              </a:solidFill>
              <a:latin typeface="+mn-lt"/>
            </a:endParaRPr>
          </a:p>
          <a:p>
            <a:pPr lvl="1"/>
            <a:r>
              <a:rPr lang="en-US" dirty="0">
                <a:solidFill>
                  <a:schemeClr val="tx1"/>
                </a:solidFill>
                <a:latin typeface="+mn-lt"/>
              </a:rPr>
              <a:t>Organize site to reduce amount of questions asked</a:t>
            </a:r>
            <a:endParaRPr lang="en-US" sz="2000" dirty="0">
              <a:solidFill>
                <a:schemeClr val="tx1"/>
              </a:solidFill>
              <a:latin typeface="+mn-lt"/>
            </a:endParaRPr>
          </a:p>
          <a:p>
            <a:pPr lvl="1"/>
            <a:r>
              <a:rPr lang="en-US" dirty="0">
                <a:solidFill>
                  <a:schemeClr val="tx1"/>
                </a:solidFill>
                <a:latin typeface="+mn-lt"/>
              </a:rPr>
              <a:t>Design course assignments</a:t>
            </a:r>
            <a:endParaRPr lang="en-US" sz="2000" dirty="0">
              <a:solidFill>
                <a:schemeClr val="tx1"/>
              </a:solidFill>
              <a:latin typeface="+mn-lt"/>
            </a:endParaRPr>
          </a:p>
          <a:p>
            <a:pPr lvl="1"/>
            <a:r>
              <a:rPr lang="en-US" dirty="0">
                <a:solidFill>
                  <a:schemeClr val="tx1"/>
                </a:solidFill>
                <a:latin typeface="+mn-lt"/>
              </a:rPr>
              <a:t>Create course templates for assignments and exercises</a:t>
            </a:r>
            <a:endParaRPr lang="en-US" sz="2000" dirty="0">
              <a:solidFill>
                <a:schemeClr val="tx1"/>
              </a:solidFill>
              <a:latin typeface="+mn-lt"/>
            </a:endParaRPr>
          </a:p>
          <a:p>
            <a:pPr lvl="1"/>
            <a:r>
              <a:rPr lang="en-US" dirty="0">
                <a:solidFill>
                  <a:schemeClr val="tx1"/>
                </a:solidFill>
                <a:latin typeface="+mn-lt"/>
              </a:rPr>
              <a:t>Put objective at the top of each assignment given</a:t>
            </a:r>
            <a:endParaRPr lang="en-US" sz="2000" dirty="0">
              <a:solidFill>
                <a:schemeClr val="tx1"/>
              </a:solidFill>
              <a:latin typeface="+mn-lt"/>
            </a:endParaRPr>
          </a:p>
          <a:p>
            <a:pPr lvl="1"/>
            <a:r>
              <a:rPr lang="en-US" dirty="0">
                <a:solidFill>
                  <a:schemeClr val="tx1"/>
                </a:solidFill>
                <a:latin typeface="+mn-lt"/>
              </a:rPr>
              <a:t>Build in student check list for each assignment</a:t>
            </a:r>
            <a:endParaRPr lang="en-US" sz="2000" dirty="0">
              <a:solidFill>
                <a:schemeClr val="tx1"/>
              </a:solidFill>
              <a:latin typeface="+mn-lt"/>
            </a:endParaRPr>
          </a:p>
          <a:p>
            <a:pPr lvl="1"/>
            <a:r>
              <a:rPr lang="en-US" dirty="0">
                <a:solidFill>
                  <a:schemeClr val="tx1"/>
                </a:solidFill>
                <a:latin typeface="+mn-lt"/>
              </a:rPr>
              <a:t>Create course template; common look and feel, navigation, and support</a:t>
            </a:r>
            <a:endParaRPr lang="en-US" sz="2000" dirty="0">
              <a:solidFill>
                <a:schemeClr val="tx1"/>
              </a:solidFill>
              <a:latin typeface="+mn-lt"/>
            </a:endParaRPr>
          </a:p>
          <a:p>
            <a:pPr lvl="1"/>
            <a:r>
              <a:rPr lang="en-US" dirty="0">
                <a:solidFill>
                  <a:schemeClr val="tx1"/>
                </a:solidFill>
                <a:latin typeface="+mn-lt"/>
              </a:rPr>
              <a:t>Use a common assessment</a:t>
            </a:r>
            <a:endParaRPr lang="en-US" sz="2000" dirty="0">
              <a:solidFill>
                <a:schemeClr val="tx1"/>
              </a:solidFill>
              <a:latin typeface="+mn-lt"/>
            </a:endParaRPr>
          </a:p>
          <a:p>
            <a:pPr lvl="2">
              <a:buNone/>
            </a:pP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1202</TotalTime>
  <Words>1238</Words>
  <Application>Microsoft Office PowerPoint</Application>
  <PresentationFormat>On-screen Show (4:3)</PresentationFormat>
  <Paragraphs>195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Custom Design</vt:lpstr>
      <vt:lpstr>Hybrid eLearning Instruction: Present and Future</vt:lpstr>
      <vt:lpstr>INTRODUCTION</vt:lpstr>
      <vt:lpstr>INTRODUCTION</vt:lpstr>
      <vt:lpstr>First Reaction Reality Check</vt:lpstr>
      <vt:lpstr>DEFINITIONS</vt:lpstr>
      <vt:lpstr>PREMISE</vt:lpstr>
      <vt:lpstr>PREMISE</vt:lpstr>
      <vt:lpstr>PREPARATION</vt:lpstr>
      <vt:lpstr>COURSE WEB SITE</vt:lpstr>
      <vt:lpstr>SYLLABUS</vt:lpstr>
      <vt:lpstr>SYLLABUS cont.</vt:lpstr>
      <vt:lpstr>SYLLABUS cont.</vt:lpstr>
      <vt:lpstr>DURING COURSE</vt:lpstr>
      <vt:lpstr>DURING COURSE</vt:lpstr>
      <vt:lpstr>DURING COURSE</vt:lpstr>
      <vt:lpstr>DURING COURSE</vt:lpstr>
      <vt:lpstr>DURING COURSE</vt:lpstr>
      <vt:lpstr>DURING COURSE</vt:lpstr>
      <vt:lpstr>DURING COURSE</vt:lpstr>
      <vt:lpstr>DURING COURSE</vt:lpstr>
      <vt:lpstr>DURING COURSE</vt:lpstr>
      <vt:lpstr>POST COURSE EVALUATION</vt:lpstr>
      <vt:lpstr>POST COURSE EVALUATION</vt:lpstr>
      <vt:lpstr>POST COURSE EVALUATION</vt:lpstr>
      <vt:lpstr>POST COURSE EVALUATION</vt:lpstr>
      <vt:lpstr>POST COURSE EVALUATION</vt:lpstr>
      <vt:lpstr>POST COURSE EVALUATION</vt:lpstr>
      <vt:lpstr>   </vt:lpstr>
      <vt:lpstr>FINAL THOUGHTS</vt:lpstr>
    </vt:vector>
  </TitlesOfParts>
  <Company>Richter7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SLCC PowerPoint Template</dc:title>
  <dc:creator>Teri</dc:creator>
  <cp:lastModifiedBy>mgriffit</cp:lastModifiedBy>
  <cp:revision>14</cp:revision>
  <dcterms:created xsi:type="dcterms:W3CDTF">2008-07-01T23:57:20Z</dcterms:created>
  <dcterms:modified xsi:type="dcterms:W3CDTF">2015-01-04T23:47:55Z</dcterms:modified>
</cp:coreProperties>
</file>